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947" r:id="rId2"/>
    <p:sldId id="934" r:id="rId3"/>
    <p:sldId id="465" r:id="rId4"/>
    <p:sldId id="930" r:id="rId5"/>
    <p:sldId id="294" r:id="rId6"/>
    <p:sldId id="292" r:id="rId7"/>
    <p:sldId id="293" r:id="rId8"/>
    <p:sldId id="948" r:id="rId9"/>
    <p:sldId id="950" r:id="rId10"/>
    <p:sldId id="949" r:id="rId11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529"/>
    <a:srgbClr val="DBE3F3"/>
    <a:srgbClr val="FF011F"/>
    <a:srgbClr val="FF0000"/>
    <a:srgbClr val="5B8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7"/>
    <p:restoredTop sz="93605"/>
  </p:normalViewPr>
  <p:slideViewPr>
    <p:cSldViewPr snapToGrid="0" snapToObjects="1">
      <p:cViewPr varScale="1">
        <p:scale>
          <a:sx n="115" d="100"/>
          <a:sy n="115" d="100"/>
        </p:scale>
        <p:origin x="2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0AEAB-0AEF-E142-9CD5-286D8E206F65}" type="datetimeFigureOut">
              <a:rPr lang="en-US" smtClean="0"/>
              <a:t>5/17/22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8D9FC-08D8-724C-B0D7-C74334421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6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B195B-E6DF-FF4A-A75C-AAE82AC4BB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52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B195B-E6DF-FF4A-A75C-AAE82AC4BB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8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DAF7-4BEA-0F46-B2AD-4BE398ABA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F07D4-50DC-B54F-BAC4-0C593E9A0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0FCC5-A51E-CF4B-83A6-BB9310CE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C4E37-8A7C-F941-9BF8-57DF9572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FF275-7592-AB4C-86AB-E3AE632D6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9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D42C1-96D3-CC40-AD33-05C88E75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8A6E6-EEA6-AA4F-A51A-0DF13B690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1516B-C86D-5148-BBE8-079CC39B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BE3E6-6775-C444-8F50-588082DBF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448F4-B244-9E4F-88CD-471AD9BDA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014CC7-4192-5742-8373-B6B82B20D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73D2D-C5AB-5D4D-9FF6-36B95B4C0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B460-81DF-AC41-8769-41BDE85C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101A-298D-524B-A68C-DB4EBF5E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21119-BEE3-8540-9FC1-FA702FCB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9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7606887" y="6184272"/>
            <a:ext cx="2252333" cy="248177"/>
          </a:xfrm>
          <a:prstGeom prst="rect">
            <a:avLst/>
          </a:prstGeom>
        </p:spPr>
        <p:txBody>
          <a:bodyPr lIns="0" tIns="0" rIns="0" bIns="0"/>
          <a:lstStyle>
            <a:lvl1pPr>
              <a:defRPr sz="816" b="0" i="0">
                <a:solidFill>
                  <a:schemeClr val="bg1"/>
                </a:solidFill>
                <a:latin typeface="Calibre Light"/>
                <a:cs typeface="Calibre Light"/>
              </a:defRPr>
            </a:lvl1pPr>
          </a:lstStyle>
          <a:p>
            <a:pPr marL="11516" marR="4607">
              <a:lnSpc>
                <a:spcPts val="952"/>
              </a:lnSpc>
            </a:pPr>
            <a:r>
              <a:rPr lang="en-GB" spc="9"/>
              <a:t>3</a:t>
            </a:r>
            <a:r>
              <a:rPr lang="en-GB" spc="14"/>
              <a:t>7</a:t>
            </a:r>
            <a:r>
              <a:rPr lang="en-GB" spc="18"/>
              <a:t>0</a:t>
            </a:r>
            <a:r>
              <a:rPr lang="en-GB"/>
              <a:t>3</a:t>
            </a:r>
            <a:r>
              <a:rPr lang="en-GB" spc="41"/>
              <a:t> </a:t>
            </a:r>
            <a:r>
              <a:rPr lang="en-GB" spc="18"/>
              <a:t>Landmar</a:t>
            </a:r>
            <a:r>
              <a:rPr lang="en-GB"/>
              <a:t>k</a:t>
            </a:r>
            <a:r>
              <a:rPr lang="en-GB" spc="41"/>
              <a:t> </a:t>
            </a:r>
            <a:r>
              <a:rPr lang="en-GB" spc="14"/>
              <a:t>E</a:t>
            </a:r>
            <a:r>
              <a:rPr lang="en-GB" spc="18"/>
              <a:t>as</a:t>
            </a:r>
            <a:r>
              <a:rPr lang="en-GB"/>
              <a:t>t</a:t>
            </a:r>
            <a:r>
              <a:rPr lang="en-GB" spc="41"/>
              <a:t> </a:t>
            </a:r>
            <a:r>
              <a:rPr lang="en-GB" spc="-36"/>
              <a:t>T</a:t>
            </a:r>
            <a:r>
              <a:rPr lang="en-GB" spc="18"/>
              <a:t>owe</a:t>
            </a:r>
            <a:r>
              <a:rPr lang="en-GB" spc="-5"/>
              <a:t>r</a:t>
            </a:r>
            <a:r>
              <a:rPr lang="en-GB"/>
              <a:t>,</a:t>
            </a:r>
            <a:r>
              <a:rPr lang="en-GB" spc="41"/>
              <a:t> </a:t>
            </a:r>
            <a:r>
              <a:rPr lang="en-GB" spc="5"/>
              <a:t>2</a:t>
            </a:r>
            <a:r>
              <a:rPr lang="en-GB"/>
              <a:t>4</a:t>
            </a:r>
            <a:r>
              <a:rPr lang="en-GB" spc="41"/>
              <a:t> </a:t>
            </a:r>
            <a:r>
              <a:rPr lang="en-GB" spc="18"/>
              <a:t>Mars</a:t>
            </a:r>
            <a:r>
              <a:rPr lang="en-GB"/>
              <a:t>h</a:t>
            </a:r>
            <a:r>
              <a:rPr lang="en-GB" spc="41"/>
              <a:t> </a:t>
            </a:r>
            <a:r>
              <a:rPr lang="en-GB"/>
              <a:t>W</a:t>
            </a:r>
            <a:r>
              <a:rPr lang="en-GB" spc="18"/>
              <a:t>all, Canar</a:t>
            </a:r>
            <a:r>
              <a:rPr lang="en-GB"/>
              <a:t>y</a:t>
            </a:r>
            <a:r>
              <a:rPr lang="en-GB" spc="41"/>
              <a:t> </a:t>
            </a:r>
            <a:r>
              <a:rPr lang="en-GB" spc="18"/>
              <a:t>Whar</a:t>
            </a:r>
            <a:r>
              <a:rPr lang="en-GB" spc="5"/>
              <a:t>f</a:t>
            </a:r>
            <a:r>
              <a:rPr lang="en-GB"/>
              <a:t>,</a:t>
            </a:r>
            <a:r>
              <a:rPr lang="en-GB" spc="41"/>
              <a:t> </a:t>
            </a:r>
            <a:r>
              <a:rPr lang="en-GB" spc="9"/>
              <a:t>L</a:t>
            </a:r>
            <a:r>
              <a:rPr lang="en-GB" spc="18"/>
              <a:t>ondon</a:t>
            </a:r>
            <a:r>
              <a:rPr lang="en-GB"/>
              <a:t>,</a:t>
            </a:r>
            <a:r>
              <a:rPr lang="en-GB" spc="41"/>
              <a:t> </a:t>
            </a:r>
            <a:r>
              <a:rPr lang="en-GB" spc="18"/>
              <a:t>E1</a:t>
            </a:r>
            <a:r>
              <a:rPr lang="en-GB"/>
              <a:t>4</a:t>
            </a:r>
            <a:r>
              <a:rPr lang="en-GB" spc="41"/>
              <a:t> </a:t>
            </a:r>
            <a:r>
              <a:rPr lang="en-GB" spc="18"/>
              <a:t>9EG</a:t>
            </a:r>
            <a:endParaRPr lang="en-GB" spc="18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487848" y="6184273"/>
            <a:ext cx="1572181" cy="285050"/>
          </a:xfrm>
          <a:prstGeom prst="rect">
            <a:avLst/>
          </a:prstGeom>
        </p:spPr>
        <p:txBody>
          <a:bodyPr lIns="0" tIns="0" rIns="0" bIns="0"/>
          <a:lstStyle>
            <a:lvl1pPr>
              <a:defRPr sz="816" b="0" i="0">
                <a:solidFill>
                  <a:schemeClr val="bg1"/>
                </a:solidFill>
                <a:latin typeface="Calibre Light"/>
                <a:cs typeface="Calibre Light"/>
              </a:defRPr>
            </a:lvl1pPr>
          </a:lstStyle>
          <a:p>
            <a:pPr marL="11516">
              <a:lnSpc>
                <a:spcPts val="966"/>
              </a:lnSpc>
            </a:pPr>
            <a:r>
              <a:rPr lang="en-GB" spc="-41">
                <a:latin typeface="Calibre Medium"/>
                <a:cs typeface="Calibre Medium"/>
              </a:rPr>
              <a:t>P</a:t>
            </a:r>
            <a:r>
              <a:rPr lang="en-GB">
                <a:latin typeface="Calibre Medium"/>
                <a:cs typeface="Calibre Medium"/>
              </a:rPr>
              <a:t>.</a:t>
            </a:r>
            <a:r>
              <a:rPr lang="en-GB" spc="41">
                <a:latin typeface="Calibre Medium"/>
                <a:cs typeface="Calibre Medium"/>
              </a:rPr>
              <a:t> </a:t>
            </a:r>
            <a:r>
              <a:rPr lang="en-GB" spc="14"/>
              <a:t>+</a:t>
            </a:r>
            <a:r>
              <a:rPr lang="en-GB" spc="18"/>
              <a:t>4</a:t>
            </a:r>
            <a:r>
              <a:rPr lang="en-GB"/>
              <a:t>4</a:t>
            </a:r>
            <a:r>
              <a:rPr lang="en-GB" spc="41"/>
              <a:t> </a:t>
            </a:r>
            <a:r>
              <a:rPr lang="en-GB" spc="18"/>
              <a:t>(0)7</a:t>
            </a:r>
            <a:r>
              <a:rPr lang="en-GB" spc="23"/>
              <a:t>58</a:t>
            </a:r>
            <a:r>
              <a:rPr lang="en-GB"/>
              <a:t>5</a:t>
            </a:r>
            <a:r>
              <a:rPr lang="en-GB" spc="41"/>
              <a:t> </a:t>
            </a:r>
            <a:r>
              <a:rPr lang="en-GB" spc="23"/>
              <a:t>6</a:t>
            </a:r>
            <a:r>
              <a:rPr lang="en-GB" spc="9"/>
              <a:t>3</a:t>
            </a:r>
            <a:r>
              <a:rPr lang="en-GB"/>
              <a:t>7</a:t>
            </a:r>
            <a:r>
              <a:rPr lang="en-GB" spc="41"/>
              <a:t> </a:t>
            </a:r>
            <a:r>
              <a:rPr lang="en-GB" spc="14"/>
              <a:t>6</a:t>
            </a:r>
            <a:r>
              <a:rPr lang="en-GB" spc="18"/>
              <a:t>17</a:t>
            </a:r>
          </a:p>
          <a:p>
            <a:pPr marL="11516">
              <a:lnSpc>
                <a:spcPts val="966"/>
              </a:lnSpc>
            </a:pPr>
            <a:r>
              <a:rPr lang="en-GB" spc="23">
                <a:latin typeface="Calibre Medium"/>
                <a:cs typeface="Calibre Medium"/>
              </a:rPr>
              <a:t>E</a:t>
            </a:r>
            <a:r>
              <a:rPr lang="en-GB">
                <a:latin typeface="Calibre Medium"/>
                <a:cs typeface="Calibre Medium"/>
              </a:rPr>
              <a:t>.</a:t>
            </a:r>
            <a:r>
              <a:rPr lang="en-GB" spc="27">
                <a:latin typeface="Calibre Medium"/>
                <a:cs typeface="Calibre Medium"/>
              </a:rPr>
              <a:t> </a:t>
            </a:r>
            <a:r>
              <a:rPr lang="en-GB" spc="18"/>
              <a:t>richa</a:t>
            </a:r>
            <a:r>
              <a:rPr lang="en-GB" spc="9"/>
              <a:t>r</a:t>
            </a:r>
            <a:r>
              <a:rPr lang="en-GB" spc="18"/>
              <a:t>d</a:t>
            </a:r>
            <a:r>
              <a:rPr lang="en-GB" spc="9"/>
              <a:t>@</a:t>
            </a:r>
            <a:r>
              <a:rPr lang="en-GB" spc="14"/>
              <a:t>v</a:t>
            </a:r>
            <a:r>
              <a:rPr lang="en-GB" spc="18"/>
              <a:t>alida</a:t>
            </a:r>
            <a:r>
              <a:rPr lang="en-GB" spc="14"/>
              <a:t>t</a:t>
            </a:r>
            <a:r>
              <a:rPr lang="en-GB" spc="18"/>
              <a:t>um</a:t>
            </a:r>
            <a:r>
              <a:rPr lang="en-GB" spc="9"/>
              <a:t>.</a:t>
            </a:r>
            <a:r>
              <a:rPr lang="en-GB" spc="14"/>
              <a:t>c</a:t>
            </a:r>
            <a:r>
              <a:rPr lang="en-GB" spc="18"/>
              <a:t>om</a:t>
            </a:r>
            <a:endParaRPr lang="en-GB" spc="18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778240" y="6377939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069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357A0-BA36-5B43-8714-8B3D7A39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709D9-B5BA-C748-B9F5-97D501E0A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4662E-E5D4-5D40-9E98-9507DEB7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95D77-B8D4-3643-9C97-BC9982DCA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BA9D5-3557-C64D-A040-879F4F94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4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EBF88-BB11-2C46-A18E-AC7828DDE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B5C3A-88B3-EC4E-8DEC-826C53F78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B697-5B62-AD48-87C8-1A8B7BE6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4DAB7-8543-EA42-9336-62D31998A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94886-19D8-2641-9921-B23218F4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2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2539-22D1-4841-805B-E608B698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A22A0-BAB6-824A-963B-81FC16B5B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A8ABFC-18C2-7E49-AD54-519E84F67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22D66-363E-0A49-8916-11B2FA217D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13D0F-C047-854E-9E36-E9C6775C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7E68F-4E7C-C547-9EEC-0B6ED676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9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7360D-8E97-6740-B0EA-9BABCF6FB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F7C82-3392-CA4C-8DA4-ED1F7C3D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DDE53-26FF-9846-AC0B-E22A8ADB6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2ECD8-1C57-3646-A245-C623560AE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76603-F334-D646-8AC0-17FFBF26F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158299-738A-2F42-9AE8-509283110A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54C70E-EDB6-3E48-AEFE-6EA3CC74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0CD69A-BFAA-7D4F-920B-70FB8A34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0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C825-66D6-4A42-9F59-E30DEB8C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59042D-BB11-3041-80B5-541D9BBF25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DE230-1B89-2943-8063-7BDE0CC7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DCAAC-B869-7B48-8226-E37A0C27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05B8D-B3CF-994C-8CB9-0974AA0C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3BED5C-D9F0-D54C-AB80-B0A56EB0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4613C-E0A6-8A49-8172-D43374C0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47427-D130-2941-8C80-238CE81A9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FB127-4B14-2C49-9A77-185C9B3EF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85ABC-1F1E-4041-9CE3-633843527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091B8-C18A-F34A-A5E1-6E823C9AA7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458FA-98AB-F34A-BEED-F36FA369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AE38F-EEF3-514C-905A-E28FE8FB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11BF8-2CDD-EB43-888B-0065BB33C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52966-886B-584C-B00B-86308B518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46276-D297-6446-B59A-E63920268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F9B94-991B-234A-8123-EC372C9B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F8981-08BD-9B41-9E98-4C1741F8DD22}" type="datetimeFigureOut">
              <a:rPr lang="en-US" smtClean="0"/>
              <a:t>5/17/22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BF504-4417-984C-85C6-DE5AB6060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A90EB-0C88-1846-B1C5-B3977D3B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5C0FA0-7005-BB4E-9C23-634C9F730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0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B8C62-D72B-1045-8584-7FB8431CF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47C9E-FE31-A449-BBE8-91129077E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5988D0-7DD4-DB49-9DA5-65E621C89C2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06729" y="6311900"/>
            <a:ext cx="2818435" cy="357002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41FE-44AB-7B41-8652-512821802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/>
                </a:solidFill>
                <a:latin typeface="Avenir Light" panose="020B0402020203020204" pitchFamily="34" charset="77"/>
              </a:defRPr>
            </a:lvl1pPr>
          </a:lstStyle>
          <a:p>
            <a:r>
              <a:rPr lang="en-US" dirty="0"/>
              <a:t>© </a:t>
            </a:r>
            <a:r>
              <a:rPr lang="en-US" dirty="0" err="1"/>
              <a:t>Validatum</a:t>
            </a:r>
            <a:r>
              <a:rPr lang="en-US" dirty="0"/>
              <a:t>® 2018</a:t>
            </a:r>
          </a:p>
        </p:txBody>
      </p:sp>
    </p:spTree>
    <p:extLst>
      <p:ext uri="{BB962C8B-B14F-4D97-AF65-F5344CB8AC3E}">
        <p14:creationId xmlns:p14="http://schemas.microsoft.com/office/powerpoint/2010/main" val="104812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38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FF0000"/>
          </a:solidFill>
          <a:latin typeface="Avenir Heavy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623216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Technology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it built for?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 intended to do?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life easier or more difficult?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ROI?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7714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Execution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&amp; science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simply an admin function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development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commerciality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23216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Analytics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driven decision-making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Specialists v partners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hygiene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literacy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7714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Governance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days for most firms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control mechanism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profitability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issues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392810" y="1392687"/>
            <a:ext cx="3535913" cy="3535912"/>
            <a:chOff x="2804043" y="2042044"/>
            <a:chExt cx="3535913" cy="3535912"/>
          </a:xfrm>
          <a:effectLst>
            <a:outerShdw blurRad="127000" dist="63500" dir="2700000" algn="tl" rotWithShape="0">
              <a:prstClr val="black">
                <a:alpha val="50000"/>
              </a:prstClr>
            </a:outerShdw>
          </a:effectLst>
        </p:grpSpPr>
        <p:grpSp>
          <p:nvGrpSpPr>
            <p:cNvPr id="8" name="Group 7"/>
            <p:cNvGrpSpPr/>
            <p:nvPr/>
          </p:nvGrpSpPr>
          <p:grpSpPr>
            <a:xfrm>
              <a:off x="2804043" y="2042044"/>
              <a:ext cx="3535913" cy="3535912"/>
              <a:chOff x="2971798" y="1747385"/>
              <a:chExt cx="4125232" cy="4125230"/>
            </a:xfrm>
          </p:grpSpPr>
          <p:sp>
            <p:nvSpPr>
              <p:cNvPr id="11" name="Pie 10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0802250"/>
                  <a:gd name="adj2" fmla="val 162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ie 11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6200000"/>
                  <a:gd name="adj2" fmla="val 8976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ie 12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5393537"/>
                  <a:gd name="adj2" fmla="val 108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ie 13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0"/>
                  <a:gd name="adj2" fmla="val 54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5" name="Rectangle 14"/>
              <p:cNvSpPr/>
              <p:nvPr/>
            </p:nvSpPr>
            <p:spPr>
              <a:xfrm>
                <a:off x="5002411" y="1747385"/>
                <a:ext cx="64008" cy="412522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6" name="Rectangle 15"/>
              <p:cNvSpPr/>
              <p:nvPr/>
            </p:nvSpPr>
            <p:spPr>
              <a:xfrm rot="5400000">
                <a:off x="5002410" y="1747385"/>
                <a:ext cx="64008" cy="41252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3124200" y="2184922"/>
              <a:ext cx="2895600" cy="264243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5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 rot="3423627">
              <a:off x="3657571" y="2431243"/>
              <a:ext cx="477291" cy="704162"/>
            </a:xfrm>
            <a:prstGeom prst="ellipse">
              <a:avLst/>
            </a:prstGeom>
            <a:gradFill>
              <a:gsLst>
                <a:gs pos="100000">
                  <a:schemeClr val="bg1">
                    <a:alpha val="0"/>
                  </a:schemeClr>
                </a:gs>
                <a:gs pos="0">
                  <a:schemeClr val="bg1">
                    <a:alpha val="80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01637" y="1974161"/>
            <a:ext cx="2363877" cy="2363877"/>
            <a:chOff x="3389437" y="2730853"/>
            <a:chExt cx="2363876" cy="2363876"/>
          </a:xfrm>
        </p:grpSpPr>
        <p:sp>
          <p:nvSpPr>
            <p:cNvPr id="28" name="Oval 27"/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chemeClr val="tx1">
                    <a:lumMod val="85000"/>
                    <a:lumOff val="15000"/>
                  </a:schemeClr>
                </a:gs>
                <a:gs pos="43800">
                  <a:srgbClr val="FFFFFF"/>
                </a:gs>
                <a:gs pos="100000">
                  <a:schemeClr val="tx1"/>
                </a:gs>
                <a:gs pos="6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31" name="Oval 30"/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29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rgbClr val="281E3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714744" y="3366386"/>
              <a:ext cx="1713267" cy="10618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Pricing &amp; Profitability</a:t>
              </a:r>
            </a:p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Project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7384B4C-308A-9D4D-8C80-25271ED41429}"/>
              </a:ext>
            </a:extLst>
          </p:cNvPr>
          <p:cNvSpPr txBox="1"/>
          <p:nvPr/>
        </p:nvSpPr>
        <p:spPr>
          <a:xfrm>
            <a:off x="0" y="6226250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2022</a:t>
            </a:r>
          </a:p>
          <a:p>
            <a:pPr algn="r"/>
            <a:endParaRPr lang="en-US" sz="1351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012E4FF-FD7B-A142-B395-50ED291E6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6456624"/>
            <a:ext cx="1905000" cy="226650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3728AD-29FC-775E-2292-B9230AD3AAEB}"/>
              </a:ext>
            </a:extLst>
          </p:cNvPr>
          <p:cNvSpPr/>
          <p:nvPr/>
        </p:nvSpPr>
        <p:spPr>
          <a:xfrm>
            <a:off x="917714" y="665162"/>
            <a:ext cx="3103568" cy="5721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5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623216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Technology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it built for?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 intended to do?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life easier or more difficult?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ROI?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7714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Execution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&amp; science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simply an admin function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development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commerciality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23216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Analytics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driven decision-making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Specialists v partners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hygiene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literacy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7714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Governance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days for most firms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control mechanism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profitability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issues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392810" y="1392687"/>
            <a:ext cx="3535913" cy="3535912"/>
            <a:chOff x="2804043" y="2042044"/>
            <a:chExt cx="3535913" cy="3535912"/>
          </a:xfrm>
          <a:effectLst>
            <a:outerShdw blurRad="127000" dist="63500" dir="2700000" algn="tl" rotWithShape="0">
              <a:prstClr val="black">
                <a:alpha val="50000"/>
              </a:prstClr>
            </a:outerShdw>
          </a:effectLst>
        </p:grpSpPr>
        <p:grpSp>
          <p:nvGrpSpPr>
            <p:cNvPr id="8" name="Group 7"/>
            <p:cNvGrpSpPr/>
            <p:nvPr/>
          </p:nvGrpSpPr>
          <p:grpSpPr>
            <a:xfrm>
              <a:off x="2804043" y="2042044"/>
              <a:ext cx="3535913" cy="3535912"/>
              <a:chOff x="2971798" y="1747385"/>
              <a:chExt cx="4125232" cy="4125230"/>
            </a:xfrm>
          </p:grpSpPr>
          <p:sp>
            <p:nvSpPr>
              <p:cNvPr id="11" name="Pie 10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0802250"/>
                  <a:gd name="adj2" fmla="val 162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ie 11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6200000"/>
                  <a:gd name="adj2" fmla="val 8976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ie 12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5393537"/>
                  <a:gd name="adj2" fmla="val 108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ie 13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0"/>
                  <a:gd name="adj2" fmla="val 54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5" name="Rectangle 14"/>
              <p:cNvSpPr/>
              <p:nvPr/>
            </p:nvSpPr>
            <p:spPr>
              <a:xfrm>
                <a:off x="5002411" y="1747385"/>
                <a:ext cx="64008" cy="412522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6" name="Rectangle 15"/>
              <p:cNvSpPr/>
              <p:nvPr/>
            </p:nvSpPr>
            <p:spPr>
              <a:xfrm rot="5400000">
                <a:off x="5002410" y="1747385"/>
                <a:ext cx="64008" cy="41252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3124200" y="2184922"/>
              <a:ext cx="2895600" cy="264243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5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 rot="3423627">
              <a:off x="3657571" y="2431243"/>
              <a:ext cx="477291" cy="704162"/>
            </a:xfrm>
            <a:prstGeom prst="ellipse">
              <a:avLst/>
            </a:prstGeom>
            <a:gradFill>
              <a:gsLst>
                <a:gs pos="100000">
                  <a:schemeClr val="bg1">
                    <a:alpha val="0"/>
                  </a:schemeClr>
                </a:gs>
                <a:gs pos="0">
                  <a:schemeClr val="bg1">
                    <a:alpha val="80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01637" y="1974161"/>
            <a:ext cx="2363877" cy="2363877"/>
            <a:chOff x="3389437" y="2730853"/>
            <a:chExt cx="2363876" cy="2363876"/>
          </a:xfrm>
        </p:grpSpPr>
        <p:sp>
          <p:nvSpPr>
            <p:cNvPr id="28" name="Oval 27"/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chemeClr val="tx1">
                    <a:lumMod val="85000"/>
                    <a:lumOff val="15000"/>
                  </a:schemeClr>
                </a:gs>
                <a:gs pos="43800">
                  <a:srgbClr val="FFFFFF"/>
                </a:gs>
                <a:gs pos="100000">
                  <a:schemeClr val="tx1"/>
                </a:gs>
                <a:gs pos="6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31" name="Oval 30"/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29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rgbClr val="281E3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714744" y="3366386"/>
              <a:ext cx="1713267" cy="10618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Pricing &amp; Profitability</a:t>
              </a:r>
            </a:p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Project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7384B4C-308A-9D4D-8C80-25271ED41429}"/>
              </a:ext>
            </a:extLst>
          </p:cNvPr>
          <p:cNvSpPr txBox="1"/>
          <p:nvPr/>
        </p:nvSpPr>
        <p:spPr>
          <a:xfrm>
            <a:off x="0" y="6226250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2022</a:t>
            </a:r>
          </a:p>
          <a:p>
            <a:pPr algn="r"/>
            <a:endParaRPr lang="en-US" sz="1351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012E4FF-FD7B-A142-B395-50ED291E6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6456624"/>
            <a:ext cx="1905000" cy="226650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3728AD-29FC-775E-2292-B9230AD3AAEB}"/>
              </a:ext>
            </a:extLst>
          </p:cNvPr>
          <p:cNvSpPr/>
          <p:nvPr/>
        </p:nvSpPr>
        <p:spPr>
          <a:xfrm>
            <a:off x="8363740" y="3572809"/>
            <a:ext cx="3040081" cy="5721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2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0106" y="243302"/>
            <a:ext cx="7393511" cy="59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64" b="1" dirty="0">
                <a:solidFill>
                  <a:schemeClr val="bg1"/>
                </a:solidFill>
                <a:ea typeface="GT Sectra Regular" charset="0"/>
                <a:cs typeface="GT Sectra Regular" charset="0"/>
              </a:rPr>
              <a:t>Pricing Governance Framework</a:t>
            </a:r>
            <a:r>
              <a:rPr lang="mr-IN" sz="3264" b="1" dirty="0">
                <a:solidFill>
                  <a:schemeClr val="bg1"/>
                </a:solidFill>
                <a:ea typeface="GT Sectra Regular" charset="0"/>
                <a:cs typeface="GT Sectra Regular" charset="0"/>
              </a:rPr>
              <a:t>…</a:t>
            </a:r>
            <a:endParaRPr lang="en-US" sz="3264" b="1" dirty="0">
              <a:solidFill>
                <a:schemeClr val="bg1"/>
              </a:solidFill>
              <a:ea typeface="GT Sectra Regular" charset="0"/>
              <a:cs typeface="GT Sectra Regular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779285" y="4050884"/>
            <a:ext cx="65643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63174" y="3579767"/>
            <a:ext cx="1796554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PROFIT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42811" y="3841566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LOW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05421" y="3860074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HIGH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812189" y="2571038"/>
            <a:ext cx="65643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408" y="2099922"/>
            <a:ext cx="2522086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PRICING CONTROL</a:t>
            </a:r>
            <a:endParaRPr lang="en-US" sz="2176" b="1" dirty="0">
              <a:solidFill>
                <a:srgbClr val="00B050"/>
              </a:solidFill>
              <a:latin typeface="+mj-lt"/>
              <a:ea typeface="GT Sectra Regular" charset="0"/>
              <a:cs typeface="GT Sectra Regular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5715" y="2361720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38325" y="2380229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HIGH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748306" y="2099922"/>
            <a:ext cx="15629" cy="24149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19F78723-35A4-6C4E-900E-BDB5D5300688}"/>
              </a:ext>
            </a:extLst>
          </p:cNvPr>
          <p:cNvSpPr txBox="1">
            <a:spLocks/>
          </p:cNvSpPr>
          <p:nvPr/>
        </p:nvSpPr>
        <p:spPr>
          <a:xfrm>
            <a:off x="1981200" y="45967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FF0000"/>
                </a:solidFill>
                <a:latin typeface="Avenir Heavy" panose="02000503020000020003" pitchFamily="2" charset="0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D031F"/>
                </a:solidFill>
                <a:cs typeface="Avenir Book"/>
              </a:rPr>
              <a:t>Price Governance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1479FF-7A51-D147-B2E2-D6ABE759A092}"/>
              </a:ext>
            </a:extLst>
          </p:cNvPr>
          <p:cNvSpPr txBox="1"/>
          <p:nvPr/>
        </p:nvSpPr>
        <p:spPr>
          <a:xfrm>
            <a:off x="132521" y="6248540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2022</a:t>
            </a:r>
          </a:p>
          <a:p>
            <a:pPr algn="r"/>
            <a:endParaRPr lang="en-US" sz="135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37839ED-EBBA-144B-ACD9-3EA6C0819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" y="6478914"/>
            <a:ext cx="1905000" cy="2266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6192D6D-99A6-1FCE-7814-C13C0F718BAB}"/>
              </a:ext>
            </a:extLst>
          </p:cNvPr>
          <p:cNvSpPr txBox="1"/>
          <p:nvPr/>
        </p:nvSpPr>
        <p:spPr>
          <a:xfrm>
            <a:off x="132522" y="6182093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2021</a:t>
            </a:r>
          </a:p>
          <a:p>
            <a:pPr algn="r"/>
            <a:endParaRPr lang="en-US" sz="135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2A7C3C2-626B-521B-B97A-7A1880F11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80" y="6494193"/>
            <a:ext cx="1905000" cy="22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32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0106" y="243302"/>
            <a:ext cx="7393511" cy="59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64" b="1" dirty="0">
                <a:solidFill>
                  <a:schemeClr val="bg1"/>
                </a:solidFill>
                <a:ea typeface="GT Sectra Regular" charset="0"/>
                <a:cs typeface="GT Sectra Regular" charset="0"/>
              </a:rPr>
              <a:t>Pricing Governance Framework</a:t>
            </a:r>
            <a:r>
              <a:rPr lang="mr-IN" sz="3264" b="1" dirty="0">
                <a:solidFill>
                  <a:schemeClr val="bg1"/>
                </a:solidFill>
                <a:ea typeface="GT Sectra Regular" charset="0"/>
                <a:cs typeface="GT Sectra Regular" charset="0"/>
              </a:rPr>
              <a:t>…</a:t>
            </a:r>
            <a:endParaRPr lang="en-US" sz="3264" b="1" dirty="0">
              <a:solidFill>
                <a:schemeClr val="bg1"/>
              </a:solidFill>
              <a:ea typeface="GT Sectra Regular" charset="0"/>
              <a:cs typeface="GT Sectra Regular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779285" y="4050884"/>
            <a:ext cx="65643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63174" y="3579767"/>
            <a:ext cx="1796554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PROFIT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42811" y="3841566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LOW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05421" y="3860074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HIGH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812189" y="2571038"/>
            <a:ext cx="65643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408" y="2099922"/>
            <a:ext cx="2522086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PRICING CONTROL</a:t>
            </a:r>
            <a:endParaRPr lang="en-US" sz="2176" b="1" dirty="0">
              <a:solidFill>
                <a:srgbClr val="00B050"/>
              </a:solidFill>
              <a:latin typeface="+mj-lt"/>
              <a:ea typeface="GT Sectra Regular" charset="0"/>
              <a:cs typeface="GT Sectra Regular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5715" y="2361720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38325" y="2380229"/>
            <a:ext cx="1174670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76" b="1" dirty="0">
                <a:solidFill>
                  <a:srgbClr val="00B050"/>
                </a:solidFill>
                <a:latin typeface="+mj-lt"/>
                <a:ea typeface="GT Sectra Regular" charset="0"/>
                <a:cs typeface="GT Sectra Regular" charset="0"/>
              </a:rPr>
              <a:t>HIGH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8437526" y="2113495"/>
            <a:ext cx="15629" cy="24149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6396E47D-E3A8-0B4E-AB4A-11E4E08F6EB0}"/>
              </a:ext>
            </a:extLst>
          </p:cNvPr>
          <p:cNvSpPr txBox="1">
            <a:spLocks/>
          </p:cNvSpPr>
          <p:nvPr/>
        </p:nvSpPr>
        <p:spPr>
          <a:xfrm>
            <a:off x="1981200" y="459673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FF0000"/>
                </a:solidFill>
                <a:latin typeface="Avenir Heavy" panose="02000503020000020003" pitchFamily="2" charset="0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D031F"/>
                </a:solidFill>
                <a:cs typeface="Avenir Book"/>
              </a:rPr>
              <a:t>Price Governance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35E0E1-A21B-AE45-BE84-BAC9B8B2F73F}"/>
              </a:ext>
            </a:extLst>
          </p:cNvPr>
          <p:cNvSpPr txBox="1"/>
          <p:nvPr/>
        </p:nvSpPr>
        <p:spPr>
          <a:xfrm>
            <a:off x="132521" y="6248540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2022</a:t>
            </a:r>
          </a:p>
          <a:p>
            <a:pPr algn="r"/>
            <a:endParaRPr lang="en-US" sz="135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9D77E70-4397-BB45-8DAF-FA864CB05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" y="6478914"/>
            <a:ext cx="1905000" cy="22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7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623216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Technology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it built for?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 intended to do?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life easier or more difficult?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ROI?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7714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Execution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&amp; science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simply an admin function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development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commerciality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23216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Analytics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driven decision-making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Specialists v partners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hygiene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literacy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7714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Governance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days for most firms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control mechanism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profitability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issues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392810" y="1392687"/>
            <a:ext cx="3535913" cy="3535912"/>
            <a:chOff x="2804043" y="2042044"/>
            <a:chExt cx="3535913" cy="3535912"/>
          </a:xfrm>
          <a:effectLst>
            <a:outerShdw blurRad="127000" dist="63500" dir="2700000" algn="tl" rotWithShape="0">
              <a:prstClr val="black">
                <a:alpha val="50000"/>
              </a:prstClr>
            </a:outerShdw>
          </a:effectLst>
        </p:grpSpPr>
        <p:grpSp>
          <p:nvGrpSpPr>
            <p:cNvPr id="8" name="Group 7"/>
            <p:cNvGrpSpPr/>
            <p:nvPr/>
          </p:nvGrpSpPr>
          <p:grpSpPr>
            <a:xfrm>
              <a:off x="2804043" y="2042044"/>
              <a:ext cx="3535913" cy="3535912"/>
              <a:chOff x="2971798" y="1747385"/>
              <a:chExt cx="4125232" cy="4125230"/>
            </a:xfrm>
          </p:grpSpPr>
          <p:sp>
            <p:nvSpPr>
              <p:cNvPr id="11" name="Pie 10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0802250"/>
                  <a:gd name="adj2" fmla="val 162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ie 11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6200000"/>
                  <a:gd name="adj2" fmla="val 8976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ie 12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5393537"/>
                  <a:gd name="adj2" fmla="val 108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ie 13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0"/>
                  <a:gd name="adj2" fmla="val 54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5" name="Rectangle 14"/>
              <p:cNvSpPr/>
              <p:nvPr/>
            </p:nvSpPr>
            <p:spPr>
              <a:xfrm>
                <a:off x="5002411" y="1747385"/>
                <a:ext cx="64008" cy="412522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6" name="Rectangle 15"/>
              <p:cNvSpPr/>
              <p:nvPr/>
            </p:nvSpPr>
            <p:spPr>
              <a:xfrm rot="5400000">
                <a:off x="5002410" y="1747385"/>
                <a:ext cx="64008" cy="41252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3124200" y="2184922"/>
              <a:ext cx="2895600" cy="264243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5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 rot="3423627">
              <a:off x="3657571" y="2431243"/>
              <a:ext cx="477291" cy="704162"/>
            </a:xfrm>
            <a:prstGeom prst="ellipse">
              <a:avLst/>
            </a:prstGeom>
            <a:gradFill>
              <a:gsLst>
                <a:gs pos="100000">
                  <a:schemeClr val="bg1">
                    <a:alpha val="0"/>
                  </a:schemeClr>
                </a:gs>
                <a:gs pos="0">
                  <a:schemeClr val="bg1">
                    <a:alpha val="80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01637" y="1974161"/>
            <a:ext cx="2363877" cy="2363877"/>
            <a:chOff x="3389437" y="2730853"/>
            <a:chExt cx="2363876" cy="2363876"/>
          </a:xfrm>
        </p:grpSpPr>
        <p:sp>
          <p:nvSpPr>
            <p:cNvPr id="28" name="Oval 27"/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chemeClr val="tx1">
                    <a:lumMod val="85000"/>
                    <a:lumOff val="15000"/>
                  </a:schemeClr>
                </a:gs>
                <a:gs pos="43800">
                  <a:srgbClr val="FFFFFF"/>
                </a:gs>
                <a:gs pos="100000">
                  <a:schemeClr val="tx1"/>
                </a:gs>
                <a:gs pos="6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31" name="Oval 30"/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29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rgbClr val="281E3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714744" y="3366386"/>
              <a:ext cx="1713267" cy="10618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Pricing &amp; Profitability</a:t>
              </a:r>
            </a:p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Project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7384B4C-308A-9D4D-8C80-25271ED41429}"/>
              </a:ext>
            </a:extLst>
          </p:cNvPr>
          <p:cNvSpPr txBox="1"/>
          <p:nvPr/>
        </p:nvSpPr>
        <p:spPr>
          <a:xfrm>
            <a:off x="0" y="6226250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2022</a:t>
            </a:r>
          </a:p>
          <a:p>
            <a:pPr algn="r"/>
            <a:endParaRPr lang="en-US" sz="1351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012E4FF-FD7B-A142-B395-50ED291E6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6456624"/>
            <a:ext cx="1905000" cy="226650"/>
          </a:xfrm>
          <a:prstGeom prst="rect">
            <a:avLst/>
          </a:prstGeom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07A4C30-C839-F630-7AC4-971AB72085F8}"/>
              </a:ext>
            </a:extLst>
          </p:cNvPr>
          <p:cNvSpPr/>
          <p:nvPr/>
        </p:nvSpPr>
        <p:spPr>
          <a:xfrm>
            <a:off x="8641473" y="646044"/>
            <a:ext cx="2791841" cy="5721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83239-AC2F-8A19-77B0-5F2EAC9FA550}"/>
              </a:ext>
            </a:extLst>
          </p:cNvPr>
          <p:cNvSpPr txBox="1"/>
          <p:nvPr/>
        </p:nvSpPr>
        <p:spPr>
          <a:xfrm>
            <a:off x="4723171" y="6488644"/>
            <a:ext cx="274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  <a:latin typeface="Avenir Heavy" panose="02000503020000020003" pitchFamily="2" charset="0"/>
              </a:rPr>
              <a:t>Confidential &amp; Subject to Copyright</a:t>
            </a:r>
          </a:p>
        </p:txBody>
      </p:sp>
      <p:pic>
        <p:nvPicPr>
          <p:cNvPr id="1026" name="Picture 2" descr="What is Data Analytics? | Introduction to Data Analysis | Edureka">
            <a:extLst>
              <a:ext uri="{FF2B5EF4-FFF2-40B4-BE49-F238E27FC236}">
                <a16:creationId xmlns:a16="http://schemas.microsoft.com/office/drawing/2014/main" id="{73B29175-EF75-29B2-0E3A-769DECF924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" t="3035" r="1667" b="9091"/>
          <a:stretch/>
        </p:blipFill>
        <p:spPr bwMode="auto">
          <a:xfrm>
            <a:off x="941696" y="1446663"/>
            <a:ext cx="10263116" cy="316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46186D-55FA-B4E3-D4A0-FCC02DBBF0B5}"/>
              </a:ext>
            </a:extLst>
          </p:cNvPr>
          <p:cNvSpPr txBox="1"/>
          <p:nvPr/>
        </p:nvSpPr>
        <p:spPr>
          <a:xfrm>
            <a:off x="189571" y="6188927"/>
            <a:ext cx="3155795" cy="5613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6F32D-FE8B-33D7-A31E-7FAC95B52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0" y="6117988"/>
            <a:ext cx="632266" cy="63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2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83239-AC2F-8A19-77B0-5F2EAC9FA550}"/>
              </a:ext>
            </a:extLst>
          </p:cNvPr>
          <p:cNvSpPr txBox="1"/>
          <p:nvPr/>
        </p:nvSpPr>
        <p:spPr>
          <a:xfrm>
            <a:off x="4723171" y="6488644"/>
            <a:ext cx="274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  <a:latin typeface="Avenir Heavy" panose="02000503020000020003" pitchFamily="2" charset="0"/>
              </a:rPr>
              <a:t>Confidential &amp; Subject to Copyright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6F32D-FE8B-33D7-A31E-7FAC95B52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511"/>
            <a:ext cx="632266" cy="632266"/>
          </a:xfrm>
          <a:prstGeom prst="rect">
            <a:avLst/>
          </a:prstGeom>
        </p:spPr>
      </p:pic>
      <p:pic>
        <p:nvPicPr>
          <p:cNvPr id="1026" name="Picture 2" descr="Best Data Science Tools for Data Scientists | by Claire D. Costa | Towards  Data Science">
            <a:extLst>
              <a:ext uri="{FF2B5EF4-FFF2-40B4-BE49-F238E27FC236}">
                <a16:creationId xmlns:a16="http://schemas.microsoft.com/office/drawing/2014/main" id="{9FA1E685-8BA0-8E84-8FA3-D9D7E34CD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11937"/>
            <a:ext cx="5165497" cy="2762940"/>
          </a:xfrm>
          <a:prstGeom prst="ellipse">
            <a:avLst/>
          </a:prstGeom>
          <a:noFill/>
          <a:effectLst>
            <a:softEdge rad="406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's the price? How Much Does it Cost? How to answer this question.">
            <a:extLst>
              <a:ext uri="{FF2B5EF4-FFF2-40B4-BE49-F238E27FC236}">
                <a16:creationId xmlns:a16="http://schemas.microsoft.com/office/drawing/2014/main" id="{BD80CA35-9A43-52A3-42F9-0701801C5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10" y="2307626"/>
            <a:ext cx="3768051" cy="2867251"/>
          </a:xfrm>
          <a:prstGeom prst="ellipse">
            <a:avLst/>
          </a:prstGeom>
          <a:noFill/>
          <a:effectLst>
            <a:softEdge rad="254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ECDA57-4E07-2E9A-5141-CB7B4D3419BB}"/>
              </a:ext>
            </a:extLst>
          </p:cNvPr>
          <p:cNvSpPr txBox="1"/>
          <p:nvPr/>
        </p:nvSpPr>
        <p:spPr>
          <a:xfrm>
            <a:off x="6794722" y="1673554"/>
            <a:ext cx="3768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694A5"/>
                </a:solidFill>
                <a:latin typeface="Avenir Heavy" panose="02000503020000020003" pitchFamily="2" charset="0"/>
              </a:rPr>
              <a:t>Analysts/Commercial Finance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8D7C0-6F0B-E9FC-DA8E-5EF6EFF3AE9E}"/>
              </a:ext>
            </a:extLst>
          </p:cNvPr>
          <p:cNvSpPr txBox="1"/>
          <p:nvPr/>
        </p:nvSpPr>
        <p:spPr>
          <a:xfrm>
            <a:off x="1106393" y="1673554"/>
            <a:ext cx="3768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694A5"/>
                </a:solidFill>
                <a:latin typeface="Avenir Heavy" panose="02000503020000020003" pitchFamily="2" charset="0"/>
              </a:rPr>
              <a:t>Lawyers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B7275D-9496-D49F-C740-3D2C92B28E57}"/>
              </a:ext>
            </a:extLst>
          </p:cNvPr>
          <p:cNvSpPr txBox="1"/>
          <p:nvPr/>
        </p:nvSpPr>
        <p:spPr>
          <a:xfrm>
            <a:off x="1" y="6188927"/>
            <a:ext cx="3345366" cy="5613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BCEFB5-1E00-63F2-359A-9055AF132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225734"/>
            <a:ext cx="632266" cy="63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83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83239-AC2F-8A19-77B0-5F2EAC9FA550}"/>
              </a:ext>
            </a:extLst>
          </p:cNvPr>
          <p:cNvSpPr txBox="1"/>
          <p:nvPr/>
        </p:nvSpPr>
        <p:spPr>
          <a:xfrm>
            <a:off x="4723171" y="6488644"/>
            <a:ext cx="274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  <a:latin typeface="Avenir Heavy" panose="02000503020000020003" pitchFamily="2" charset="0"/>
              </a:rPr>
              <a:t>Confidential &amp; Subject to Copyright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6F32D-FE8B-33D7-A31E-7FAC95B52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511"/>
            <a:ext cx="632266" cy="632266"/>
          </a:xfrm>
          <a:prstGeom prst="rect">
            <a:avLst/>
          </a:prstGeom>
        </p:spPr>
      </p:pic>
      <p:pic>
        <p:nvPicPr>
          <p:cNvPr id="2050" name="Picture 2" descr="Csv file - Free files and folders icons">
            <a:extLst>
              <a:ext uri="{FF2B5EF4-FFF2-40B4-BE49-F238E27FC236}">
                <a16:creationId xmlns:a16="http://schemas.microsoft.com/office/drawing/2014/main" id="{1E21DAD4-D25C-7B0F-9A3F-16BC1509D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578" y="2804351"/>
            <a:ext cx="927185" cy="92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ableau Logo, history, meaning, symbol, PNG">
            <a:extLst>
              <a:ext uri="{FF2B5EF4-FFF2-40B4-BE49-F238E27FC236}">
                <a16:creationId xmlns:a16="http://schemas.microsoft.com/office/drawing/2014/main" id="{B79DE4A9-628E-DA7B-AC68-BAC86B1FA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529" y="3429000"/>
            <a:ext cx="2188028" cy="123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C46FFCBF-7B09-07A0-37AF-63F54C8A8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14" y="1205797"/>
            <a:ext cx="2745658" cy="130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ED4644-C5AA-565F-F7CD-64372F76C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272" y="2608198"/>
            <a:ext cx="1296071" cy="1296071"/>
          </a:xfrm>
          <a:prstGeom prst="rect">
            <a:avLst/>
          </a:prstGeom>
        </p:spPr>
      </p:pic>
      <p:sp>
        <p:nvSpPr>
          <p:cNvPr id="5" name="Up Arrow 4">
            <a:extLst>
              <a:ext uri="{FF2B5EF4-FFF2-40B4-BE49-F238E27FC236}">
                <a16:creationId xmlns:a16="http://schemas.microsoft.com/office/drawing/2014/main" id="{F3ED9FFD-9848-3ECC-9136-09F9B135F768}"/>
              </a:ext>
            </a:extLst>
          </p:cNvPr>
          <p:cNvSpPr/>
          <p:nvPr/>
        </p:nvSpPr>
        <p:spPr>
          <a:xfrm rot="3820171">
            <a:off x="5870513" y="1901126"/>
            <a:ext cx="189189" cy="1352475"/>
          </a:xfrm>
          <a:prstGeom prst="upArrow">
            <a:avLst/>
          </a:prstGeom>
          <a:solidFill>
            <a:srgbClr val="1694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7B239057-3C30-235E-F81A-C0B313FA19F5}"/>
              </a:ext>
            </a:extLst>
          </p:cNvPr>
          <p:cNvSpPr/>
          <p:nvPr/>
        </p:nvSpPr>
        <p:spPr>
          <a:xfrm rot="6903185">
            <a:off x="5875149" y="3081259"/>
            <a:ext cx="189189" cy="1352475"/>
          </a:xfrm>
          <a:prstGeom prst="upArrow">
            <a:avLst/>
          </a:prstGeom>
          <a:solidFill>
            <a:srgbClr val="1694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B80717DB-83A3-0F4A-52E8-E213B1EF0239}"/>
              </a:ext>
            </a:extLst>
          </p:cNvPr>
          <p:cNvSpPr/>
          <p:nvPr/>
        </p:nvSpPr>
        <p:spPr>
          <a:xfrm rot="10800000">
            <a:off x="3034711" y="3904269"/>
            <a:ext cx="209231" cy="744106"/>
          </a:xfrm>
          <a:prstGeom prst="upArrow">
            <a:avLst/>
          </a:prstGeom>
          <a:solidFill>
            <a:srgbClr val="1694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70" name="Picture 22" descr="Microsoft Excel 2016: Nivel I - Belour Formación">
            <a:extLst>
              <a:ext uri="{FF2B5EF4-FFF2-40B4-BE49-F238E27FC236}">
                <a16:creationId xmlns:a16="http://schemas.microsoft.com/office/drawing/2014/main" id="{04BB7593-9D8B-1FA1-E80B-F118BB1DF4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2" t="29516" r="26051" b="28886"/>
          <a:stretch/>
        </p:blipFill>
        <p:spPr bwMode="auto">
          <a:xfrm>
            <a:off x="2517767" y="4706756"/>
            <a:ext cx="1177933" cy="98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Up Arrow 22">
            <a:extLst>
              <a:ext uri="{FF2B5EF4-FFF2-40B4-BE49-F238E27FC236}">
                <a16:creationId xmlns:a16="http://schemas.microsoft.com/office/drawing/2014/main" id="{8FE78A56-57BF-92A1-1BFB-328B02EC8A00}"/>
              </a:ext>
            </a:extLst>
          </p:cNvPr>
          <p:cNvSpPr/>
          <p:nvPr/>
        </p:nvSpPr>
        <p:spPr>
          <a:xfrm rot="5400000">
            <a:off x="3808968" y="3046314"/>
            <a:ext cx="193305" cy="419838"/>
          </a:xfrm>
          <a:prstGeom prst="upArrow">
            <a:avLst/>
          </a:prstGeom>
          <a:solidFill>
            <a:srgbClr val="1694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CF2D9-0AA0-47DC-6D43-588C6067ABA5}"/>
              </a:ext>
            </a:extLst>
          </p:cNvPr>
          <p:cNvSpPr txBox="1"/>
          <p:nvPr/>
        </p:nvSpPr>
        <p:spPr>
          <a:xfrm>
            <a:off x="1" y="6188927"/>
            <a:ext cx="3345366" cy="5613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0E7540-9D3D-42DB-FAC8-B964A0221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225734"/>
            <a:ext cx="632266" cy="63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9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623216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Technology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it built for?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 intended to do?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life easier or more difficult?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ROI?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7714" y="3572809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Execution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&amp; science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simply an admin function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development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commerciality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23216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Analytics</a:t>
            </a:r>
          </a:p>
          <a:p>
            <a:pPr algn="r"/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driven decision-making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Specialists v partners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hygiene</a:t>
            </a:r>
          </a:p>
          <a:p>
            <a:pPr marL="176213" indent="-176213" algn="r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literacy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7714" y="646044"/>
            <a:ext cx="4810098" cy="2178634"/>
          </a:xfrm>
          <a:prstGeom prst="roundRect">
            <a:avLst>
              <a:gd name="adj" fmla="val 6999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 Governance</a:t>
            </a:r>
          </a:p>
          <a:p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days for most firms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control mechanism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profitability</a:t>
            </a:r>
          </a:p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issues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392810" y="1392687"/>
            <a:ext cx="3535913" cy="3535912"/>
            <a:chOff x="2804043" y="2042044"/>
            <a:chExt cx="3535913" cy="3535912"/>
          </a:xfrm>
          <a:effectLst>
            <a:outerShdw blurRad="127000" dist="63500" dir="2700000" algn="tl" rotWithShape="0">
              <a:prstClr val="black">
                <a:alpha val="50000"/>
              </a:prstClr>
            </a:outerShdw>
          </a:effectLst>
        </p:grpSpPr>
        <p:grpSp>
          <p:nvGrpSpPr>
            <p:cNvPr id="8" name="Group 7"/>
            <p:cNvGrpSpPr/>
            <p:nvPr/>
          </p:nvGrpSpPr>
          <p:grpSpPr>
            <a:xfrm>
              <a:off x="2804043" y="2042044"/>
              <a:ext cx="3535913" cy="3535912"/>
              <a:chOff x="2971798" y="1747385"/>
              <a:chExt cx="4125232" cy="4125230"/>
            </a:xfrm>
          </p:grpSpPr>
          <p:sp>
            <p:nvSpPr>
              <p:cNvPr id="11" name="Pie 10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0802250"/>
                  <a:gd name="adj2" fmla="val 162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ie 11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16200000"/>
                  <a:gd name="adj2" fmla="val 8976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ie 12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5393537"/>
                  <a:gd name="adj2" fmla="val 108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ie 13"/>
              <p:cNvSpPr/>
              <p:nvPr/>
            </p:nvSpPr>
            <p:spPr>
              <a:xfrm>
                <a:off x="2971800" y="1747385"/>
                <a:ext cx="4125230" cy="4125230"/>
              </a:xfrm>
              <a:prstGeom prst="pie">
                <a:avLst>
                  <a:gd name="adj1" fmla="val 0"/>
                  <a:gd name="adj2" fmla="val 5400000"/>
                </a:avLst>
              </a:prstGeom>
              <a:gradFill flip="none" rotWithShape="1">
                <a:gsLst>
                  <a:gs pos="0">
                    <a:srgbClr val="00B0F0"/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5" name="Rectangle 14"/>
              <p:cNvSpPr/>
              <p:nvPr/>
            </p:nvSpPr>
            <p:spPr>
              <a:xfrm>
                <a:off x="5002411" y="1747385"/>
                <a:ext cx="64008" cy="412522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 useBgFill="1">
            <p:nvSpPr>
              <p:cNvPr id="16" name="Rectangle 15"/>
              <p:cNvSpPr/>
              <p:nvPr/>
            </p:nvSpPr>
            <p:spPr>
              <a:xfrm rot="5400000">
                <a:off x="5002410" y="1747385"/>
                <a:ext cx="64008" cy="41252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3124200" y="2184922"/>
              <a:ext cx="2895600" cy="264243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5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 rot="3423627">
              <a:off x="3657571" y="2431243"/>
              <a:ext cx="477291" cy="704162"/>
            </a:xfrm>
            <a:prstGeom prst="ellipse">
              <a:avLst/>
            </a:prstGeom>
            <a:gradFill>
              <a:gsLst>
                <a:gs pos="100000">
                  <a:schemeClr val="bg1">
                    <a:alpha val="0"/>
                  </a:schemeClr>
                </a:gs>
                <a:gs pos="0">
                  <a:schemeClr val="bg1">
                    <a:alpha val="80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01637" y="1974161"/>
            <a:ext cx="2363877" cy="2363877"/>
            <a:chOff x="3389437" y="2730853"/>
            <a:chExt cx="2363876" cy="2363876"/>
          </a:xfrm>
        </p:grpSpPr>
        <p:sp>
          <p:nvSpPr>
            <p:cNvPr id="28" name="Oval 27"/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chemeClr val="tx1">
                    <a:lumMod val="85000"/>
                    <a:lumOff val="15000"/>
                  </a:schemeClr>
                </a:gs>
                <a:gs pos="43800">
                  <a:srgbClr val="FFFFFF"/>
                </a:gs>
                <a:gs pos="100000">
                  <a:schemeClr val="tx1"/>
                </a:gs>
                <a:gs pos="6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31" name="Oval 30"/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29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rgbClr val="281E3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714744" y="3366386"/>
              <a:ext cx="1713267" cy="10618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Pricing &amp; Profitability</a:t>
              </a:r>
            </a:p>
            <a:p>
              <a:pPr algn="ctr"/>
              <a:r>
                <a:rPr lang="en-US" sz="2100" b="1" dirty="0">
                  <a:ea typeface="Kozuka Gothic Pr6N B" pitchFamily="34" charset="-128"/>
                  <a:cs typeface="Arial" pitchFamily="34" charset="0"/>
                </a:rPr>
                <a:t>Project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7384B4C-308A-9D4D-8C80-25271ED41429}"/>
              </a:ext>
            </a:extLst>
          </p:cNvPr>
          <p:cNvSpPr txBox="1"/>
          <p:nvPr/>
        </p:nvSpPr>
        <p:spPr>
          <a:xfrm>
            <a:off x="0" y="6226250"/>
            <a:ext cx="12059478" cy="669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Avenir Light" panose="020B0402020203020204" pitchFamily="34" charset="77"/>
            </a:endParaRPr>
          </a:p>
          <a:p>
            <a:pPr algn="r"/>
            <a:r>
              <a:rPr lang="en-US" sz="1200" dirty="0">
                <a:latin typeface="Avenir Light" panose="020B0402020203020204" pitchFamily="34" charset="77"/>
              </a:rPr>
              <a:t>© Validatum 2022</a:t>
            </a:r>
          </a:p>
          <a:p>
            <a:pPr algn="r"/>
            <a:endParaRPr lang="en-US" sz="1351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012E4FF-FD7B-A142-B395-50ED291E6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6456624"/>
            <a:ext cx="1905000" cy="226650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3728AD-29FC-775E-2292-B9230AD3AAEB}"/>
              </a:ext>
            </a:extLst>
          </p:cNvPr>
          <p:cNvSpPr/>
          <p:nvPr/>
        </p:nvSpPr>
        <p:spPr>
          <a:xfrm>
            <a:off x="917714" y="3572809"/>
            <a:ext cx="2791841" cy="5721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3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A273A4B-983B-76B3-8FA6-BC3CE922C0B0}"/>
              </a:ext>
            </a:extLst>
          </p:cNvPr>
          <p:cNvSpPr txBox="1"/>
          <p:nvPr/>
        </p:nvSpPr>
        <p:spPr>
          <a:xfrm>
            <a:off x="4723171" y="6488644"/>
            <a:ext cx="274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  <a:latin typeface="Avenir Heavy" panose="02000503020000020003" pitchFamily="2" charset="0"/>
              </a:rPr>
              <a:t>Confidential &amp; Subject to Copyright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E7D9B4-CC3E-267E-D914-8768C87EB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511"/>
            <a:ext cx="632266" cy="6322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0A4C8D-C9FE-B33B-FC42-F88060BF14E5}"/>
              </a:ext>
            </a:extLst>
          </p:cNvPr>
          <p:cNvSpPr txBox="1"/>
          <p:nvPr/>
        </p:nvSpPr>
        <p:spPr>
          <a:xfrm>
            <a:off x="0" y="6172511"/>
            <a:ext cx="3122341" cy="6322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12D319B-161E-14B1-0A32-6212645E2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8925" y="278586"/>
            <a:ext cx="8675284" cy="62100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ADA6BD-82ED-37D0-FA5E-F92AE94FA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25734"/>
            <a:ext cx="632266" cy="63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34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Validatum Theme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20294</TotalTime>
  <Words>374</Words>
  <Application>Microsoft Macintosh PowerPoint</Application>
  <PresentationFormat>Widescreen</PresentationFormat>
  <Paragraphs>144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Avenir Heavy</vt:lpstr>
      <vt:lpstr>Avenir Light</vt:lpstr>
      <vt:lpstr>Calibre Light</vt:lpstr>
      <vt:lpstr>Calibre Medium</vt:lpstr>
      <vt:lpstr>Calibri</vt:lpstr>
      <vt:lpstr>Calibri Light</vt:lpstr>
      <vt:lpstr>Validatum Theme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Burcher</dc:creator>
  <cp:lastModifiedBy>Richard Burcher</cp:lastModifiedBy>
  <cp:revision>482</cp:revision>
  <cp:lastPrinted>2021-02-04T08:54:24Z</cp:lastPrinted>
  <dcterms:created xsi:type="dcterms:W3CDTF">2018-11-06T08:31:02Z</dcterms:created>
  <dcterms:modified xsi:type="dcterms:W3CDTF">2022-05-17T14:12:50Z</dcterms:modified>
</cp:coreProperties>
</file>